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6" r:id="rId7"/>
    <p:sldId id="261" r:id="rId8"/>
    <p:sldId id="267" r:id="rId9"/>
    <p:sldId id="262" r:id="rId10"/>
    <p:sldId id="263" r:id="rId11"/>
    <p:sldId id="264" r:id="rId12"/>
    <p:sldId id="265" r:id="rId13"/>
    <p:sldId id="268" r:id="rId14"/>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42"/>
    <p:restoredTop sz="96327"/>
  </p:normalViewPr>
  <p:slideViewPr>
    <p:cSldViewPr>
      <p:cViewPr varScale="1">
        <p:scale>
          <a:sx n="73" d="100"/>
          <a:sy n="73" d="100"/>
        </p:scale>
        <p:origin x="594" y="-10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4/29/2024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hyperlink" Target="https://colab.research.google.com/drive/1fyUJwd3KiSejBaBjAISc63ONxYkUDuq8?usp=sharing" TargetMode="Externa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hyperlink" Target="https://colab.research.google.com/drive/1fyUJwd3KiSejBaBjAISc63ONxYkUDuq8?usp=sharin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hyperlink" Target="https://www.kaggle.com/datasets/trolukovich/food11-image-dataset"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5" Type="http://schemas.openxmlformats.org/officeDocument/2006/relationships/image" Target="../media/image9.gif"/><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81000" y="727513"/>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161924" y="2328862"/>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1846689" y="3429000"/>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object 7">
            <a:extLst>
              <a:ext uri="{FF2B5EF4-FFF2-40B4-BE49-F238E27FC236}">
                <a16:creationId xmlns:a16="http://schemas.microsoft.com/office/drawing/2014/main" id="{8CA8EB34-215B-51F9-CF3F-C8978C29671E}"/>
              </a:ext>
            </a:extLst>
          </p:cNvPr>
          <p:cNvSpPr txBox="1"/>
          <p:nvPr/>
        </p:nvSpPr>
        <p:spPr>
          <a:xfrm>
            <a:off x="3657600" y="789338"/>
            <a:ext cx="5715000" cy="2253181"/>
          </a:xfrm>
          <a:prstGeom prst="rect">
            <a:avLst/>
          </a:prstGeom>
        </p:spPr>
        <p:txBody>
          <a:bodyPr vert="horz" wrap="square" lIns="0" tIns="16510" rIns="0" bIns="0" rtlCol="0">
            <a:spAutoFit/>
          </a:bodyPr>
          <a:lstStyle/>
          <a:p>
            <a:pPr marL="12700">
              <a:lnSpc>
                <a:spcPct val="100000"/>
              </a:lnSpc>
              <a:spcBef>
                <a:spcPts val="130"/>
              </a:spcBef>
            </a:pPr>
            <a:r>
              <a:rPr lang="en-IN" sz="3200" spc="-20" dirty="0" smtClean="0">
                <a:latin typeface="Trebuchet MS"/>
                <a:cs typeface="Trebuchet MS"/>
              </a:rPr>
              <a:t>DEEPAKKUMAR V</a:t>
            </a:r>
          </a:p>
          <a:p>
            <a:pPr marL="12700">
              <a:lnSpc>
                <a:spcPct val="100000"/>
              </a:lnSpc>
              <a:spcBef>
                <a:spcPts val="130"/>
              </a:spcBef>
            </a:pPr>
            <a:endParaRPr lang="en-IN" sz="2000" spc="-20" dirty="0">
              <a:latin typeface="Trebuchet MS"/>
              <a:cs typeface="Trebuchet MS"/>
            </a:endParaRPr>
          </a:p>
          <a:p>
            <a:pPr marL="12700">
              <a:spcBef>
                <a:spcPts val="130"/>
              </a:spcBef>
            </a:pPr>
            <a:r>
              <a:rPr lang="en-IN" sz="2000" spc="-20" dirty="0">
                <a:latin typeface="Trebuchet MS"/>
                <a:cs typeface="Trebuchet MS"/>
              </a:rPr>
              <a:t>Course : Generative AI for Engineering (E2324)</a:t>
            </a:r>
          </a:p>
          <a:p>
            <a:pPr marL="12700">
              <a:spcBef>
                <a:spcPts val="130"/>
              </a:spcBef>
            </a:pPr>
            <a:endParaRPr lang="en-IN" sz="2000" spc="-20" dirty="0">
              <a:latin typeface="Trebuchet MS"/>
              <a:cs typeface="Trebuchet MS"/>
            </a:endParaRPr>
          </a:p>
          <a:p>
            <a:pPr marL="12700">
              <a:lnSpc>
                <a:spcPct val="100000"/>
              </a:lnSpc>
              <a:spcBef>
                <a:spcPts val="130"/>
              </a:spcBef>
            </a:pPr>
            <a:r>
              <a:rPr lang="en-IN" sz="2500" spc="-20" dirty="0">
                <a:latin typeface="Trebuchet MS"/>
                <a:cs typeface="Trebuchet MS"/>
              </a:rPr>
              <a:t>Madras Institute of Technology Campus, Anna University</a:t>
            </a:r>
            <a:endParaRPr sz="2500" dirty="0">
              <a:latin typeface="Trebuchet MS"/>
              <a:cs typeface="Trebuchet MS"/>
            </a:endParaRPr>
          </a:p>
        </p:txBody>
      </p:sp>
      <p:sp>
        <p:nvSpPr>
          <p:cNvPr id="15" name="object 8">
            <a:extLst>
              <a:ext uri="{FF2B5EF4-FFF2-40B4-BE49-F238E27FC236}">
                <a16:creationId xmlns:a16="http://schemas.microsoft.com/office/drawing/2014/main" id="{225A5026-9B3C-2CF9-975E-7C9B2001F041}"/>
              </a:ext>
            </a:extLst>
          </p:cNvPr>
          <p:cNvSpPr txBox="1"/>
          <p:nvPr/>
        </p:nvSpPr>
        <p:spPr>
          <a:xfrm>
            <a:off x="2853558" y="4337068"/>
            <a:ext cx="6747641" cy="1910779"/>
          </a:xfrm>
          <a:prstGeom prst="rect">
            <a:avLst/>
          </a:prstGeom>
        </p:spPr>
        <p:txBody>
          <a:bodyPr vert="horz" wrap="square" lIns="0" tIns="12700" rIns="0" bIns="0" rtlCol="0">
            <a:spAutoFit/>
          </a:bodyPr>
          <a:lstStyle/>
          <a:p>
            <a:pPr marL="12700" algn="ctr">
              <a:spcBef>
                <a:spcPts val="100"/>
              </a:spcBef>
            </a:pPr>
            <a:endParaRPr lang="en-IN" sz="2400" b="1" spc="-10" dirty="0">
              <a:solidFill>
                <a:srgbClr val="2D936B"/>
              </a:solidFill>
              <a:latin typeface="Trebuchet MS"/>
              <a:cs typeface="Trebuchet MS"/>
            </a:endParaRPr>
          </a:p>
          <a:p>
            <a:pPr marL="12700" algn="ctr">
              <a:spcBef>
                <a:spcPts val="100"/>
              </a:spcBef>
            </a:pPr>
            <a:r>
              <a:rPr lang="en-IN" sz="2400" b="1" u="sng" spc="-10" dirty="0" err="1">
                <a:solidFill>
                  <a:srgbClr val="2D936B"/>
                </a:solidFill>
                <a:latin typeface="Trebuchet MS"/>
                <a:cs typeface="Trebuchet MS"/>
              </a:rPr>
              <a:t>FoodGAN</a:t>
            </a:r>
            <a:r>
              <a:rPr lang="en-IN" sz="2400" b="1" spc="-10" dirty="0">
                <a:solidFill>
                  <a:srgbClr val="2D936B"/>
                </a:solidFill>
                <a:latin typeface="Trebuchet MS"/>
                <a:cs typeface="Trebuchet MS"/>
              </a:rPr>
              <a:t> : Generating Realistic Images of Food </a:t>
            </a:r>
          </a:p>
          <a:p>
            <a:pPr marL="12700" algn="ctr">
              <a:spcBef>
                <a:spcPts val="100"/>
              </a:spcBef>
            </a:pPr>
            <a:r>
              <a:rPr lang="en-IN" sz="2400" b="1" spc="-10" dirty="0">
                <a:solidFill>
                  <a:srgbClr val="2D936B"/>
                </a:solidFill>
                <a:latin typeface="Trebuchet MS"/>
                <a:cs typeface="Trebuchet MS"/>
              </a:rPr>
              <a:t>Using Generative adversarial networks</a:t>
            </a:r>
          </a:p>
          <a:p>
            <a:pPr marL="12700" algn="ctr">
              <a:spcBef>
                <a:spcPts val="100"/>
              </a:spcBef>
            </a:pPr>
            <a:endParaRPr lang="en-IN" sz="2400" b="1" spc="-10" dirty="0">
              <a:solidFill>
                <a:srgbClr val="2D936B"/>
              </a:solidFill>
              <a:latin typeface="Trebuchet MS"/>
              <a:cs typeface="Trebuchet MS"/>
            </a:endParaRPr>
          </a:p>
          <a:p>
            <a:pPr marL="12700" algn="l">
              <a:spcBef>
                <a:spcPts val="100"/>
              </a:spcBef>
            </a:pPr>
            <a:endParaRPr lang="en-IN" sz="2400" dirty="0">
              <a:latin typeface="Trebuchet MS"/>
              <a:cs typeface="Trebuchet MS"/>
            </a:endParaRPr>
          </a:p>
        </p:txBody>
      </p:sp>
      <p:sp>
        <p:nvSpPr>
          <p:cNvPr id="16" name="TextBox 15">
            <a:extLst>
              <a:ext uri="{FF2B5EF4-FFF2-40B4-BE49-F238E27FC236}">
                <a16:creationId xmlns:a16="http://schemas.microsoft.com/office/drawing/2014/main" id="{B664F9B7-DA67-50D8-7A85-384E4EACCA03}"/>
              </a:ext>
            </a:extLst>
          </p:cNvPr>
          <p:cNvSpPr txBox="1"/>
          <p:nvPr/>
        </p:nvSpPr>
        <p:spPr>
          <a:xfrm>
            <a:off x="688178" y="4728521"/>
            <a:ext cx="2229456" cy="830997"/>
          </a:xfrm>
          <a:prstGeom prst="rect">
            <a:avLst/>
          </a:prstGeom>
          <a:noFill/>
        </p:spPr>
        <p:txBody>
          <a:bodyPr wrap="none" rtlCol="0">
            <a:spAutoFit/>
          </a:bodyPr>
          <a:lstStyle/>
          <a:p>
            <a:r>
              <a:rPr lang="en-IN" sz="2400" b="1" dirty="0">
                <a:solidFill>
                  <a:srgbClr val="2D936B"/>
                </a:solidFill>
                <a:latin typeface="Trebuchet MS"/>
                <a:cs typeface="Trebuchet MS"/>
              </a:rPr>
              <a:t>Final</a:t>
            </a:r>
            <a:r>
              <a:rPr lang="en-IN" sz="2400" b="1" spc="-40" dirty="0">
                <a:solidFill>
                  <a:srgbClr val="2D936B"/>
                </a:solidFill>
                <a:latin typeface="Trebuchet MS"/>
                <a:cs typeface="Trebuchet MS"/>
              </a:rPr>
              <a:t> </a:t>
            </a:r>
            <a:r>
              <a:rPr lang="en-IN" sz="2400" b="1" spc="-10" dirty="0">
                <a:solidFill>
                  <a:srgbClr val="2D936B"/>
                </a:solidFill>
                <a:latin typeface="Trebuchet MS"/>
                <a:cs typeface="Trebuchet MS"/>
              </a:rPr>
              <a:t>Project :</a:t>
            </a:r>
          </a:p>
          <a:p>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2057400" y="397432"/>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pic>
        <p:nvPicPr>
          <p:cNvPr id="6" name="object 6"/>
          <p:cNvPicPr/>
          <p:nvPr/>
        </p:nvPicPr>
        <p:blipFill>
          <a:blip r:embed="rId2" cstate="print"/>
          <a:stretch>
            <a:fillRect/>
          </a:stretch>
        </p:blipFill>
        <p:spPr>
          <a:xfrm>
            <a:off x="0" y="23010"/>
            <a:ext cx="914400" cy="1269594"/>
          </a:xfrm>
          <a:prstGeom prst="rect">
            <a:avLst/>
          </a:prstGeom>
        </p:spPr>
      </p:pic>
      <p:sp>
        <p:nvSpPr>
          <p:cNvPr id="7" name="object 7"/>
          <p:cNvSpPr txBox="1">
            <a:spLocks noGrp="1"/>
          </p:cNvSpPr>
          <p:nvPr>
            <p:ph type="title"/>
          </p:nvPr>
        </p:nvSpPr>
        <p:spPr>
          <a:xfrm>
            <a:off x="2667000" y="304800"/>
            <a:ext cx="5956300" cy="509114"/>
          </a:xfrm>
          <a:prstGeom prst="rect">
            <a:avLst/>
          </a:prstGeom>
        </p:spPr>
        <p:txBody>
          <a:bodyPr vert="horz" wrap="square" lIns="0" tIns="16510" rIns="0" bIns="0" rtlCol="0">
            <a:spAutoFit/>
          </a:bodyPr>
          <a:lstStyle/>
          <a:p>
            <a:pPr marL="12700">
              <a:spcBef>
                <a:spcPts val="130"/>
              </a:spcBef>
              <a:tabLst>
                <a:tab pos="2642870" algn="l"/>
              </a:tabLst>
            </a:pPr>
            <a:r>
              <a:rPr sz="3200" spc="25" dirty="0"/>
              <a:t>THE WOW IN YOUR SOLUTION</a:t>
            </a:r>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9" name="TextBox 8">
            <a:extLst>
              <a:ext uri="{FF2B5EF4-FFF2-40B4-BE49-F238E27FC236}">
                <a16:creationId xmlns:a16="http://schemas.microsoft.com/office/drawing/2014/main" id="{B39729E1-BFE9-FB7B-1A48-0EC415800592}"/>
              </a:ext>
            </a:extLst>
          </p:cNvPr>
          <p:cNvSpPr txBox="1"/>
          <p:nvPr/>
        </p:nvSpPr>
        <p:spPr>
          <a:xfrm>
            <a:off x="433552" y="1371600"/>
            <a:ext cx="9296400" cy="4493538"/>
          </a:xfrm>
          <a:prstGeom prst="rect">
            <a:avLst/>
          </a:prstGeom>
          <a:noFill/>
        </p:spPr>
        <p:txBody>
          <a:bodyPr wrap="square" rtlCol="0">
            <a:spAutoFit/>
          </a:bodyPr>
          <a:lstStyle/>
          <a:p>
            <a:pPr marL="342900" indent="-342900" algn="just">
              <a:buFont typeface="Wingdings" pitchFamily="2" charset="2"/>
              <a:buChar char="§"/>
            </a:pPr>
            <a:r>
              <a:rPr lang="en-IN" sz="2200" b="1" i="0" dirty="0">
                <a:solidFill>
                  <a:srgbClr val="0D0D0D"/>
                </a:solidFill>
                <a:effectLst/>
                <a:latin typeface="Söhne"/>
              </a:rPr>
              <a:t>Realism Beyond Expectations: </a:t>
            </a:r>
            <a:r>
              <a:rPr lang="en-IN" sz="2200" b="0" i="0" dirty="0">
                <a:solidFill>
                  <a:srgbClr val="0D0D0D"/>
                </a:solidFill>
                <a:effectLst/>
                <a:latin typeface="Söhne"/>
              </a:rPr>
              <a:t>The generated food is realistic, often indistinguishable from professionally captured photographs. Users</a:t>
            </a:r>
            <a:r>
              <a:rPr lang="en-IN" sz="2200" dirty="0">
                <a:solidFill>
                  <a:srgbClr val="0D0D0D"/>
                </a:solidFill>
                <a:latin typeface="Söhne"/>
              </a:rPr>
              <a:t> </a:t>
            </a:r>
            <a:r>
              <a:rPr lang="en-IN" sz="2200" b="0" i="0" dirty="0">
                <a:solidFill>
                  <a:srgbClr val="0D0D0D"/>
                </a:solidFill>
                <a:effectLst/>
                <a:latin typeface="Söhne"/>
              </a:rPr>
              <a:t>can access authentic-looking images without the need for costly and time-consuming photoshoots or extensive editing processes.</a:t>
            </a:r>
          </a:p>
          <a:p>
            <a:pPr marL="342900" indent="-342900" algn="just">
              <a:buFont typeface="Wingdings" pitchFamily="2" charset="2"/>
              <a:buChar char="§"/>
            </a:pPr>
            <a:endParaRPr lang="en-IN" sz="2200" b="0" i="0" dirty="0">
              <a:solidFill>
                <a:srgbClr val="0D0D0D"/>
              </a:solidFill>
              <a:effectLst/>
              <a:latin typeface="Söhne"/>
            </a:endParaRPr>
          </a:p>
          <a:p>
            <a:pPr marL="342900" indent="-342900" algn="just">
              <a:buFont typeface="Wingdings" pitchFamily="2" charset="2"/>
              <a:buChar char="§"/>
            </a:pPr>
            <a:r>
              <a:rPr lang="en-IN" sz="2200" b="1" i="0" dirty="0">
                <a:solidFill>
                  <a:srgbClr val="0D0D0D"/>
                </a:solidFill>
                <a:effectLst/>
                <a:latin typeface="Söhne"/>
              </a:rPr>
              <a:t>Instant Customization:</a:t>
            </a:r>
            <a:r>
              <a:rPr lang="en-IN" sz="2200" b="1" dirty="0">
                <a:solidFill>
                  <a:srgbClr val="0D0D0D"/>
                </a:solidFill>
                <a:latin typeface="Söhne"/>
              </a:rPr>
              <a:t> </a:t>
            </a:r>
            <a:r>
              <a:rPr lang="en-IN" sz="2200" b="0" i="0" dirty="0">
                <a:solidFill>
                  <a:srgbClr val="0D0D0D"/>
                </a:solidFill>
                <a:effectLst/>
                <a:latin typeface="Söhne"/>
              </a:rPr>
              <a:t>Users have the power to customize generated images swiftly to align with their specific needs and preferences. Whether adjusting compositions, </a:t>
            </a:r>
            <a:r>
              <a:rPr lang="en-IN" sz="2200" b="0" i="0" dirty="0" err="1">
                <a:solidFill>
                  <a:srgbClr val="0D0D0D"/>
                </a:solidFill>
                <a:effectLst/>
                <a:latin typeface="Söhne"/>
              </a:rPr>
              <a:t>colors</a:t>
            </a:r>
            <a:r>
              <a:rPr lang="en-IN" sz="2200" b="0" i="0" dirty="0">
                <a:solidFill>
                  <a:srgbClr val="0D0D0D"/>
                </a:solidFill>
                <a:effectLst/>
                <a:latin typeface="Söhne"/>
              </a:rPr>
              <a:t>, or backgrounds, the solution offers immediate and intuitive customization options.</a:t>
            </a:r>
          </a:p>
          <a:p>
            <a:pPr marL="342900" indent="-342900" algn="just">
              <a:buFont typeface="Wingdings" pitchFamily="2" charset="2"/>
              <a:buChar char="§"/>
            </a:pPr>
            <a:endParaRPr lang="en-IN" sz="2200" b="0" i="0" dirty="0">
              <a:solidFill>
                <a:srgbClr val="0D0D0D"/>
              </a:solidFill>
              <a:effectLst/>
              <a:latin typeface="Söhne"/>
            </a:endParaRPr>
          </a:p>
          <a:p>
            <a:pPr marL="342900" indent="-342900" algn="just">
              <a:buFont typeface="Wingdings" pitchFamily="2" charset="2"/>
              <a:buChar char="§"/>
            </a:pPr>
            <a:r>
              <a:rPr lang="en-IN" sz="2200" b="1" i="0" dirty="0">
                <a:solidFill>
                  <a:srgbClr val="0D0D0D"/>
                </a:solidFill>
                <a:effectLst/>
                <a:latin typeface="Söhne"/>
              </a:rPr>
              <a:t>Rapid Access and Adaptation: </a:t>
            </a:r>
            <a:r>
              <a:rPr lang="en-IN" sz="2200" b="0" i="0" dirty="0">
                <a:solidFill>
                  <a:srgbClr val="0D0D0D"/>
                </a:solidFill>
                <a:effectLst/>
                <a:latin typeface="Söhne"/>
              </a:rPr>
              <a:t>The solution's efficiency enables lightning-fast access to a vast array of high-quality food images with quick generation times and seamless integration into various workflows.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3699192" y="319629"/>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11</a:t>
            </a:fld>
            <a:endParaRPr sz="1100">
              <a:latin typeface="Trebuchet MS"/>
              <a:cs typeface="Trebuchet MS"/>
            </a:endParaRPr>
          </a:p>
        </p:txBody>
      </p:sp>
      <p:sp>
        <p:nvSpPr>
          <p:cNvPr id="8" name="object 8"/>
          <p:cNvSpPr txBox="1"/>
          <p:nvPr/>
        </p:nvSpPr>
        <p:spPr>
          <a:xfrm>
            <a:off x="4419600" y="228600"/>
            <a:ext cx="2384425" cy="505908"/>
          </a:xfrm>
          <a:prstGeom prst="rect">
            <a:avLst/>
          </a:prstGeom>
        </p:spPr>
        <p:txBody>
          <a:bodyPr vert="horz" wrap="square" lIns="0" tIns="13335" rIns="0" bIns="0" rtlCol="0">
            <a:spAutoFit/>
          </a:bodyPr>
          <a:lstStyle/>
          <a:p>
            <a:pPr marL="12700">
              <a:lnSpc>
                <a:spcPct val="100000"/>
              </a:lnSpc>
              <a:spcBef>
                <a:spcPts val="130"/>
              </a:spcBef>
              <a:tabLst>
                <a:tab pos="2642870" algn="l"/>
              </a:tabLst>
            </a:pPr>
            <a:r>
              <a:rPr sz="3200" b="1" spc="25" dirty="0">
                <a:latin typeface="Trebuchet MS"/>
                <a:ea typeface="+mj-ea"/>
              </a:rPr>
              <a:t>MODELLING</a:t>
            </a:r>
          </a:p>
        </p:txBody>
      </p:sp>
      <p:sp>
        <p:nvSpPr>
          <p:cNvPr id="10" name="TextBox 9">
            <a:extLst>
              <a:ext uri="{FF2B5EF4-FFF2-40B4-BE49-F238E27FC236}">
                <a16:creationId xmlns:a16="http://schemas.microsoft.com/office/drawing/2014/main" id="{AC25CFFF-4275-DD63-E553-C75F7669EAE5}"/>
              </a:ext>
            </a:extLst>
          </p:cNvPr>
          <p:cNvSpPr txBox="1"/>
          <p:nvPr/>
        </p:nvSpPr>
        <p:spPr>
          <a:xfrm>
            <a:off x="304800" y="853033"/>
            <a:ext cx="9753600" cy="5586145"/>
          </a:xfrm>
          <a:prstGeom prst="rect">
            <a:avLst/>
          </a:prstGeom>
          <a:noFill/>
        </p:spPr>
        <p:txBody>
          <a:bodyPr wrap="square" rtlCol="0">
            <a:spAutoFit/>
          </a:bodyPr>
          <a:lstStyle/>
          <a:p>
            <a:pPr marL="457200" indent="-457200" algn="just">
              <a:buFont typeface="+mj-lt"/>
              <a:buAutoNum type="arabicPeriod"/>
            </a:pPr>
            <a:r>
              <a:rPr lang="en-IN" sz="2100" b="1" dirty="0">
                <a:solidFill>
                  <a:srgbClr val="0D0D0D"/>
                </a:solidFill>
                <a:latin typeface="Söhne"/>
              </a:rPr>
              <a:t>Network Architecture Design</a:t>
            </a:r>
            <a:r>
              <a:rPr lang="en-IN" sz="2100" dirty="0">
                <a:solidFill>
                  <a:srgbClr val="0D0D0D"/>
                </a:solidFill>
                <a:latin typeface="Söhne"/>
              </a:rPr>
              <a:t>: Designing the discriminator and generator networks with convolutional layers and appropriate activation functions for binary classification and image generation.</a:t>
            </a:r>
          </a:p>
          <a:p>
            <a:pPr marL="457200" indent="-457200" algn="just">
              <a:buFont typeface="+mj-lt"/>
              <a:buAutoNum type="arabicPeriod"/>
            </a:pPr>
            <a:endParaRPr lang="en-IN" sz="2100" dirty="0">
              <a:solidFill>
                <a:srgbClr val="0D0D0D"/>
              </a:solidFill>
              <a:latin typeface="Söhne"/>
            </a:endParaRPr>
          </a:p>
          <a:p>
            <a:pPr marL="457200" indent="-457200" algn="just">
              <a:buFont typeface="+mj-lt"/>
              <a:buAutoNum type="arabicPeriod"/>
            </a:pPr>
            <a:r>
              <a:rPr lang="en-IN" sz="2100" b="1" dirty="0">
                <a:solidFill>
                  <a:srgbClr val="0D0D0D"/>
                </a:solidFill>
                <a:latin typeface="Söhne"/>
              </a:rPr>
              <a:t>Data Pre-processing</a:t>
            </a:r>
            <a:r>
              <a:rPr lang="en-IN" sz="2100" dirty="0">
                <a:solidFill>
                  <a:srgbClr val="0D0D0D"/>
                </a:solidFill>
                <a:latin typeface="Söhne"/>
              </a:rPr>
              <a:t>: Pre-processing the food image dataset by resizing, cropping, and normalizing pixel values to prepare it for training.</a:t>
            </a:r>
          </a:p>
          <a:p>
            <a:pPr marL="457200" indent="-457200" algn="just">
              <a:buFont typeface="+mj-lt"/>
              <a:buAutoNum type="arabicPeriod"/>
            </a:pPr>
            <a:endParaRPr lang="en-IN" sz="2100" dirty="0">
              <a:solidFill>
                <a:srgbClr val="0D0D0D"/>
              </a:solidFill>
              <a:latin typeface="Söhne"/>
            </a:endParaRPr>
          </a:p>
          <a:p>
            <a:pPr marL="457200" indent="-457200" algn="just">
              <a:buFont typeface="+mj-lt"/>
              <a:buAutoNum type="arabicPeriod"/>
            </a:pPr>
            <a:r>
              <a:rPr lang="en-IN" sz="2100" b="1" dirty="0">
                <a:solidFill>
                  <a:srgbClr val="0D0D0D"/>
                </a:solidFill>
                <a:latin typeface="Söhne"/>
              </a:rPr>
              <a:t>Hyperparameter Optimization</a:t>
            </a:r>
            <a:r>
              <a:rPr lang="en-IN" sz="2100" dirty="0">
                <a:solidFill>
                  <a:srgbClr val="0D0D0D"/>
                </a:solidFill>
                <a:latin typeface="Söhne"/>
              </a:rPr>
              <a:t>: Experimenting with different hyperparameters like learning rate, batch size, and network architecture parameters to find the optimal settings for training the GAN model.</a:t>
            </a:r>
          </a:p>
          <a:p>
            <a:pPr marL="457200" indent="-457200" algn="just">
              <a:buFont typeface="+mj-lt"/>
              <a:buAutoNum type="arabicPeriod"/>
            </a:pPr>
            <a:endParaRPr lang="en-IN" sz="2100" dirty="0">
              <a:solidFill>
                <a:srgbClr val="0D0D0D"/>
              </a:solidFill>
              <a:latin typeface="Söhne"/>
            </a:endParaRPr>
          </a:p>
          <a:p>
            <a:pPr marL="457200" indent="-457200" algn="just">
              <a:buFont typeface="+mj-lt"/>
              <a:buAutoNum type="arabicPeriod"/>
            </a:pPr>
            <a:r>
              <a:rPr lang="en-IN" sz="2100" b="1" dirty="0">
                <a:solidFill>
                  <a:srgbClr val="0D0D0D"/>
                </a:solidFill>
                <a:latin typeface="Söhne"/>
              </a:rPr>
              <a:t>Training Process</a:t>
            </a:r>
            <a:r>
              <a:rPr lang="en-IN" sz="2100" dirty="0">
                <a:solidFill>
                  <a:srgbClr val="0D0D0D"/>
                </a:solidFill>
                <a:latin typeface="Söhne"/>
              </a:rPr>
              <a:t>: Iteratively updating the discriminator and generator networks using adversarial training to produce realistic food images.</a:t>
            </a:r>
          </a:p>
          <a:p>
            <a:pPr marL="457200" indent="-457200" algn="just">
              <a:buFont typeface="+mj-lt"/>
              <a:buAutoNum type="arabicPeriod"/>
            </a:pPr>
            <a:endParaRPr lang="en-IN" sz="2100" dirty="0">
              <a:solidFill>
                <a:srgbClr val="0D0D0D"/>
              </a:solidFill>
              <a:latin typeface="Söhne"/>
            </a:endParaRPr>
          </a:p>
          <a:p>
            <a:pPr marL="457200" indent="-457200" algn="just">
              <a:buFont typeface="+mj-lt"/>
              <a:buAutoNum type="arabicPeriod"/>
            </a:pPr>
            <a:r>
              <a:rPr lang="en-IN" sz="2100" b="1" dirty="0">
                <a:solidFill>
                  <a:srgbClr val="0D0D0D"/>
                </a:solidFill>
                <a:latin typeface="Söhne"/>
              </a:rPr>
              <a:t>Evaluation and Validation</a:t>
            </a:r>
            <a:r>
              <a:rPr lang="en-IN" sz="2100" dirty="0">
                <a:solidFill>
                  <a:srgbClr val="0D0D0D"/>
                </a:solidFill>
                <a:latin typeface="Söhne"/>
              </a:rPr>
              <a:t>: Assessing the performance of the trained GAN model through visual inspection, quantitative metrics, and subjective evaluations to ensure the quality of generated images meets standards.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3886200" y="36552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4572000" y="274491"/>
            <a:ext cx="2057400" cy="505908"/>
          </a:xfrm>
          <a:prstGeom prst="rect">
            <a:avLst/>
          </a:prstGeom>
        </p:spPr>
        <p:txBody>
          <a:bodyPr vert="horz" wrap="square" lIns="0" tIns="13335" rIns="0" bIns="0" rtlCol="0">
            <a:spAutoFit/>
          </a:bodyPr>
          <a:lstStyle/>
          <a:p>
            <a:pPr marL="12700">
              <a:lnSpc>
                <a:spcPct val="100000"/>
              </a:lnSpc>
              <a:spcBef>
                <a:spcPts val="130"/>
              </a:spcBef>
              <a:tabLst>
                <a:tab pos="2642870" algn="l"/>
              </a:tabLst>
            </a:pPr>
            <a:r>
              <a:rPr sz="3200" spc="25" dirty="0"/>
              <a:t>RESULTS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12</a:t>
            </a:fld>
            <a:endParaRPr sz="1100">
              <a:latin typeface="Trebuchet MS"/>
              <a:cs typeface="Trebuchet MS"/>
            </a:endParaRPr>
          </a:p>
        </p:txBody>
      </p:sp>
      <p:sp>
        <p:nvSpPr>
          <p:cNvPr id="11" name="TextBox 10">
            <a:extLst>
              <a:ext uri="{FF2B5EF4-FFF2-40B4-BE49-F238E27FC236}">
                <a16:creationId xmlns:a16="http://schemas.microsoft.com/office/drawing/2014/main" id="{D58EFE99-0B6A-14CC-336F-0791FBCEA3EC}"/>
              </a:ext>
            </a:extLst>
          </p:cNvPr>
          <p:cNvSpPr txBox="1"/>
          <p:nvPr/>
        </p:nvSpPr>
        <p:spPr>
          <a:xfrm>
            <a:off x="457200" y="1120676"/>
            <a:ext cx="9753600" cy="5909310"/>
          </a:xfrm>
          <a:prstGeom prst="rect">
            <a:avLst/>
          </a:prstGeom>
          <a:noFill/>
        </p:spPr>
        <p:txBody>
          <a:bodyPr wrap="square" rtlCol="0">
            <a:spAutoFit/>
          </a:bodyPr>
          <a:lstStyle/>
          <a:p>
            <a:pPr algn="just"/>
            <a:r>
              <a:rPr lang="en-IN" sz="2100" b="1" dirty="0">
                <a:solidFill>
                  <a:srgbClr val="0D0D0D"/>
                </a:solidFill>
                <a:latin typeface="Söhne"/>
              </a:rPr>
              <a:t>Visual Quality of Generated Images</a:t>
            </a:r>
            <a:r>
              <a:rPr lang="en-IN" sz="2100" dirty="0">
                <a:solidFill>
                  <a:srgbClr val="0D0D0D"/>
                </a:solidFill>
                <a:latin typeface="Söhne"/>
              </a:rPr>
              <a:t>: The primary outcome of the project is the quality of the generated food images. The success of the GAN model is evaluated based on how closely the generated images resemble real food items. High-quality results demonstrate the effectiveness of the model in capturing the characteristics, textures, and details of various food items.</a:t>
            </a:r>
          </a:p>
          <a:p>
            <a:pPr algn="just"/>
            <a:endParaRPr lang="en-IN" sz="2100" b="1" dirty="0">
              <a:solidFill>
                <a:srgbClr val="0D0D0D"/>
              </a:solidFill>
              <a:latin typeface="Söhne"/>
            </a:endParaRPr>
          </a:p>
          <a:p>
            <a:pPr algn="just"/>
            <a:r>
              <a:rPr lang="en-IN" sz="2100" b="1" dirty="0">
                <a:solidFill>
                  <a:srgbClr val="0D0D0D"/>
                </a:solidFill>
                <a:latin typeface="Söhne"/>
              </a:rPr>
              <a:t>Quantitative Metrics and Evaluation</a:t>
            </a:r>
            <a:r>
              <a:rPr lang="en-IN" sz="2100" dirty="0">
                <a:solidFill>
                  <a:srgbClr val="0D0D0D"/>
                </a:solidFill>
                <a:latin typeface="Söhne"/>
              </a:rPr>
              <a:t>: Quantitative metrics such as </a:t>
            </a:r>
            <a:r>
              <a:rPr lang="en-IN" sz="2100" dirty="0" err="1">
                <a:solidFill>
                  <a:srgbClr val="0D0D0D"/>
                </a:solidFill>
                <a:latin typeface="Söhne"/>
              </a:rPr>
              <a:t>Frechet</a:t>
            </a:r>
            <a:r>
              <a:rPr lang="en-IN" sz="2100" dirty="0">
                <a:solidFill>
                  <a:srgbClr val="0D0D0D"/>
                </a:solidFill>
                <a:latin typeface="Söhne"/>
              </a:rPr>
              <a:t> Inception Distance (FID) were utilized to objectively assess the similarity between generated and real food </a:t>
            </a:r>
            <a:r>
              <a:rPr lang="en-IN" sz="2100" dirty="0" err="1">
                <a:solidFill>
                  <a:srgbClr val="0D0D0D"/>
                </a:solidFill>
                <a:latin typeface="Söhne"/>
              </a:rPr>
              <a:t>images.The</a:t>
            </a:r>
            <a:r>
              <a:rPr lang="en-IN" sz="2100" dirty="0">
                <a:solidFill>
                  <a:srgbClr val="0D0D0D"/>
                </a:solidFill>
                <a:latin typeface="Söhne"/>
              </a:rPr>
              <a:t> FID scores indicated a close resemblance between the generated and real images, further validating the quality and realism of the generated food items.</a:t>
            </a:r>
          </a:p>
          <a:p>
            <a:pPr algn="just"/>
            <a:endParaRPr lang="en-IN" sz="2100" dirty="0">
              <a:solidFill>
                <a:srgbClr val="0D0D0D"/>
              </a:solidFill>
              <a:latin typeface="Söhne"/>
            </a:endParaRPr>
          </a:p>
          <a:p>
            <a:pPr algn="just"/>
            <a:r>
              <a:rPr lang="en-IN" sz="2100" dirty="0">
                <a:solidFill>
                  <a:srgbClr val="0D0D0D"/>
                </a:solidFill>
                <a:latin typeface="Söhne"/>
              </a:rPr>
              <a:t>Overall, the project's results demonstrated the capability of the GAN model to generate realistic food images of exceptional quality</a:t>
            </a:r>
            <a:r>
              <a:rPr lang="en-IN" sz="2100" dirty="0" smtClean="0">
                <a:solidFill>
                  <a:srgbClr val="0D0D0D"/>
                </a:solidFill>
                <a:latin typeface="Söhne"/>
              </a:rPr>
              <a:t>.</a:t>
            </a:r>
          </a:p>
          <a:p>
            <a:pPr algn="just"/>
            <a:r>
              <a:rPr lang="en-IN" sz="2100" dirty="0" smtClean="0">
                <a:solidFill>
                  <a:srgbClr val="0D0D0D"/>
                </a:solidFill>
                <a:latin typeface="Söhne"/>
              </a:rPr>
              <a:t>DEMO LINK:</a:t>
            </a:r>
            <a:endParaRPr lang="en-IN" sz="2100" dirty="0" smtClean="0">
              <a:solidFill>
                <a:srgbClr val="0D0D0D"/>
              </a:solidFill>
              <a:latin typeface="Söhne"/>
            </a:endParaRPr>
          </a:p>
          <a:p>
            <a:pPr algn="just"/>
            <a:r>
              <a:rPr lang="en-IN" sz="2100" dirty="0">
                <a:solidFill>
                  <a:srgbClr val="0D0D0D"/>
                </a:solidFill>
                <a:latin typeface="Söhne"/>
                <a:hlinkClick r:id="rId2"/>
              </a:rPr>
              <a:t>https://colab.research.google.com/drive/1fyUJwd3KiSejBaBjAISc63ONxYkUDuq8?usp=sharing</a:t>
            </a:r>
            <a:endParaRPr lang="en-IN" sz="2100" dirty="0">
              <a:solidFill>
                <a:srgbClr val="0D0D0D"/>
              </a:solidFill>
              <a:latin typeface="Söhne"/>
            </a:endParaRPr>
          </a:p>
          <a:p>
            <a:pPr marL="457200" indent="-457200" algn="just">
              <a:buFont typeface="+mj-lt"/>
              <a:buAutoNum type="arabicPeriod"/>
            </a:pPr>
            <a:endParaRPr lang="en-IN" sz="2100" dirty="0">
              <a:solidFill>
                <a:srgbClr val="0D0D0D"/>
              </a:solidFill>
              <a:latin typeface="Söhn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3886200" y="36552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4572000" y="274491"/>
            <a:ext cx="2057400" cy="505908"/>
          </a:xfrm>
          <a:prstGeom prst="rect">
            <a:avLst/>
          </a:prstGeom>
        </p:spPr>
        <p:txBody>
          <a:bodyPr vert="horz" wrap="square" lIns="0" tIns="13335" rIns="0" bIns="0" rtlCol="0">
            <a:spAutoFit/>
          </a:bodyPr>
          <a:lstStyle/>
          <a:p>
            <a:pPr marL="12700">
              <a:lnSpc>
                <a:spcPct val="100000"/>
              </a:lnSpc>
              <a:spcBef>
                <a:spcPts val="130"/>
              </a:spcBef>
              <a:tabLst>
                <a:tab pos="2642870" algn="l"/>
              </a:tabLst>
            </a:pPr>
            <a:r>
              <a:rPr sz="3200" spc="25" dirty="0"/>
              <a:t>RESULTS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pic>
        <p:nvPicPr>
          <p:cNvPr id="1026" name="Picture 2">
            <a:extLst>
              <a:ext uri="{FF2B5EF4-FFF2-40B4-BE49-F238E27FC236}">
                <a16:creationId xmlns:a16="http://schemas.microsoft.com/office/drawing/2014/main" id="{40D0704D-E50B-3DB8-3C0F-D717B388CF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875" y="868181"/>
            <a:ext cx="4057650" cy="3326542"/>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62170FF-C77C-398F-6631-885EE721D4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0525" y="886839"/>
            <a:ext cx="4090972" cy="327134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072BDF2-7E10-929F-ADDF-7151D55951E5}"/>
              </a:ext>
            </a:extLst>
          </p:cNvPr>
          <p:cNvSpPr txBox="1"/>
          <p:nvPr/>
        </p:nvSpPr>
        <p:spPr>
          <a:xfrm>
            <a:off x="228600" y="4301163"/>
            <a:ext cx="11125200" cy="2893100"/>
          </a:xfrm>
          <a:prstGeom prst="rect">
            <a:avLst/>
          </a:prstGeom>
          <a:noFill/>
        </p:spPr>
        <p:txBody>
          <a:bodyPr wrap="square" rtlCol="0">
            <a:spAutoFit/>
          </a:bodyPr>
          <a:lstStyle/>
          <a:p>
            <a:pPr algn="just"/>
            <a:r>
              <a:rPr lang="en-IN" sz="2200" b="0" i="0" dirty="0">
                <a:solidFill>
                  <a:srgbClr val="212121"/>
                </a:solidFill>
                <a:effectLst/>
                <a:latin typeface="Roboto" panose="02000000000000000000" pitchFamily="2" charset="0"/>
              </a:rPr>
              <a:t>Ideally, as the number of epochs increases, the generator will get better at creating realistic data, and the discriminator will get worse at telling the difference between real and fake data. This can be seen in the graph as a downward trend in both the generator and discriminator loss lines</a:t>
            </a:r>
            <a:r>
              <a:rPr lang="en-IN" sz="2200" b="0" i="0" dirty="0" smtClean="0">
                <a:solidFill>
                  <a:srgbClr val="212121"/>
                </a:solidFill>
                <a:effectLst/>
                <a:latin typeface="Roboto" panose="02000000000000000000" pitchFamily="2" charset="0"/>
              </a:rPr>
              <a:t>.</a:t>
            </a:r>
          </a:p>
          <a:p>
            <a:pPr algn="just"/>
            <a:r>
              <a:rPr lang="en-IN" sz="2400" dirty="0">
                <a:solidFill>
                  <a:srgbClr val="0D0D0D"/>
                </a:solidFill>
                <a:latin typeface="Söhne"/>
              </a:rPr>
              <a:t>DEMO LINK:</a:t>
            </a:r>
          </a:p>
          <a:p>
            <a:pPr algn="just"/>
            <a:r>
              <a:rPr lang="en-IN" sz="2400">
                <a:solidFill>
                  <a:srgbClr val="0D0D0D"/>
                </a:solidFill>
                <a:latin typeface="Söhne"/>
                <a:hlinkClick r:id="rId4"/>
              </a:rPr>
              <a:t>https://colab.research.google.com/drive/1fyUJwd3KiSejBaBjAISc63ONxYkUDuq8?usp=sharing</a:t>
            </a:r>
            <a:endParaRPr lang="en-IN" sz="2400">
              <a:solidFill>
                <a:srgbClr val="0D0D0D"/>
              </a:solidFill>
              <a:latin typeface="Söhne"/>
            </a:endParaRPr>
          </a:p>
          <a:p>
            <a:pPr algn="just"/>
            <a:endParaRPr lang="en-IN" sz="2200" b="0" i="0" dirty="0">
              <a:solidFill>
                <a:srgbClr val="212121"/>
              </a:solidFill>
              <a:effectLst/>
              <a:latin typeface="Roboto" panose="02000000000000000000" pitchFamily="2" charset="0"/>
            </a:endParaRPr>
          </a:p>
        </p:txBody>
      </p:sp>
      <p:pic>
        <p:nvPicPr>
          <p:cNvPr id="3076" name="Picture 4">
            <a:extLst>
              <a:ext uri="{FF2B5EF4-FFF2-40B4-BE49-F238E27FC236}">
                <a16:creationId xmlns:a16="http://schemas.microsoft.com/office/drawing/2014/main" id="{D63DA842-F84B-2747-8C31-CE9744CFFB0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63000" y="904309"/>
            <a:ext cx="3048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F9ACE3C-7890-32E7-0B53-3687598E5866}"/>
              </a:ext>
            </a:extLst>
          </p:cNvPr>
          <p:cNvSpPr txBox="1"/>
          <p:nvPr/>
        </p:nvSpPr>
        <p:spPr>
          <a:xfrm>
            <a:off x="9027168" y="391993"/>
            <a:ext cx="2519664" cy="369332"/>
          </a:xfrm>
          <a:prstGeom prst="rect">
            <a:avLst/>
          </a:prstGeom>
          <a:noFill/>
        </p:spPr>
        <p:txBody>
          <a:bodyPr wrap="none" rtlCol="0">
            <a:spAutoFit/>
          </a:bodyPr>
          <a:lstStyle/>
          <a:p>
            <a:r>
              <a:rPr lang="en-US" dirty="0"/>
              <a:t>FAKE IMAGE GENERATED</a:t>
            </a:r>
          </a:p>
        </p:txBody>
      </p:sp>
    </p:spTree>
    <p:extLst>
      <p:ext uri="{BB962C8B-B14F-4D97-AF65-F5344CB8AC3E}">
        <p14:creationId xmlns:p14="http://schemas.microsoft.com/office/powerpoint/2010/main" val="2244381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31223"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11485818" y="226570"/>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3031014" y="45517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5301808" y="2957512"/>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3557310" y="278005"/>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dirty="0"/>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4" name="TextBox 23">
            <a:extLst>
              <a:ext uri="{FF2B5EF4-FFF2-40B4-BE49-F238E27FC236}">
                <a16:creationId xmlns:a16="http://schemas.microsoft.com/office/drawing/2014/main" id="{0BD8EE31-3AA9-D5D0-1EDE-33ED16076826}"/>
              </a:ext>
            </a:extLst>
          </p:cNvPr>
          <p:cNvSpPr txBox="1"/>
          <p:nvPr/>
        </p:nvSpPr>
        <p:spPr>
          <a:xfrm>
            <a:off x="987260" y="1308219"/>
            <a:ext cx="8810072" cy="2000548"/>
          </a:xfrm>
          <a:prstGeom prst="rect">
            <a:avLst/>
          </a:prstGeom>
          <a:noFill/>
        </p:spPr>
        <p:txBody>
          <a:bodyPr wrap="square" rtlCol="0">
            <a:spAutoFit/>
          </a:bodyPr>
          <a:lstStyle/>
          <a:p>
            <a:pPr algn="ctr"/>
            <a:r>
              <a:rPr lang="en-IN" sz="3200" spc="5" dirty="0">
                <a:latin typeface="Trebuchet MS"/>
                <a:ea typeface="+mj-ea"/>
              </a:rPr>
              <a:t>Food-GAN: </a:t>
            </a:r>
          </a:p>
          <a:p>
            <a:pPr algn="ctr"/>
            <a:r>
              <a:rPr lang="en-IN" sz="3200" spc="5" dirty="0">
                <a:latin typeface="Trebuchet MS"/>
                <a:ea typeface="+mj-ea"/>
              </a:rPr>
              <a:t>Generating Realistic Images of Food </a:t>
            </a:r>
          </a:p>
          <a:p>
            <a:pPr algn="ctr"/>
            <a:r>
              <a:rPr lang="en-IN" sz="3200" spc="5" dirty="0">
                <a:latin typeface="Trebuchet MS"/>
                <a:ea typeface="+mj-ea"/>
              </a:rPr>
              <a:t>Using Generative adversarial networks</a:t>
            </a:r>
          </a:p>
          <a:p>
            <a:pPr algn="ctr"/>
            <a:endParaRPr lang="en-US" sz="2800" dirty="0"/>
          </a:p>
        </p:txBody>
      </p:sp>
      <p:pic>
        <p:nvPicPr>
          <p:cNvPr id="4098" name="Picture 2">
            <a:extLst>
              <a:ext uri="{FF2B5EF4-FFF2-40B4-BE49-F238E27FC236}">
                <a16:creationId xmlns:a16="http://schemas.microsoft.com/office/drawing/2014/main" id="{8F1A984E-ED33-F440-A6BB-C81DDB1071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171" y="3837966"/>
            <a:ext cx="2477454" cy="240831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D9D9D502-32FB-0736-A3AE-D4F3D2F574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7349" y="3835337"/>
            <a:ext cx="2477454" cy="2408316"/>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158B0056-552F-2FA1-4296-610D1A4A9A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35412" y="3835337"/>
            <a:ext cx="3141471" cy="2387518"/>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A3B527EF-C0A4-87B2-4D7C-329C8FED7B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97596" y="3878925"/>
            <a:ext cx="2429656" cy="2361852"/>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73B710E3-0401-B1C1-A531-C2B1A6E9530A}"/>
              </a:ext>
            </a:extLst>
          </p:cNvPr>
          <p:cNvSpPr txBox="1"/>
          <p:nvPr/>
        </p:nvSpPr>
        <p:spPr>
          <a:xfrm>
            <a:off x="1754377" y="3246945"/>
            <a:ext cx="8008796" cy="369332"/>
          </a:xfrm>
          <a:prstGeom prst="rect">
            <a:avLst/>
          </a:prstGeom>
          <a:noFill/>
        </p:spPr>
        <p:txBody>
          <a:bodyPr wrap="none" rtlCol="0">
            <a:spAutoFit/>
          </a:bodyPr>
          <a:lstStyle/>
          <a:p>
            <a:r>
              <a:rPr lang="en-US" dirty="0" err="1"/>
              <a:t>DataSet</a:t>
            </a:r>
            <a:r>
              <a:rPr lang="en-US" dirty="0"/>
              <a:t> Link : </a:t>
            </a:r>
            <a:r>
              <a:rPr lang="en-US" dirty="0">
                <a:hlinkClick r:id="rId6"/>
              </a:rPr>
              <a:t>https://</a:t>
            </a:r>
            <a:r>
              <a:rPr lang="en-US" dirty="0" err="1">
                <a:hlinkClick r:id="rId6"/>
              </a:rPr>
              <a:t>www.kaggle.com</a:t>
            </a:r>
            <a:r>
              <a:rPr lang="en-US" dirty="0">
                <a:hlinkClick r:id="rId6"/>
              </a:rPr>
              <a:t>/datasets/</a:t>
            </a:r>
            <a:r>
              <a:rPr lang="en-US" dirty="0" err="1">
                <a:hlinkClick r:id="rId6"/>
              </a:rPr>
              <a:t>trolukovich</a:t>
            </a:r>
            <a:r>
              <a:rPr lang="en-US" dirty="0">
                <a:hlinkClick r:id="rId6"/>
              </a:rPr>
              <a:t>/food11-image-dataset</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39025" y="10067"/>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3977239" y="504825"/>
            <a:ext cx="247650" cy="247650"/>
          </a:xfrm>
          <a:prstGeom prst="rect">
            <a:avLst/>
          </a:prstGeom>
        </p:spPr>
      </p:pic>
      <p:grpSp>
        <p:nvGrpSpPr>
          <p:cNvPr id="18" name="object 18"/>
          <p:cNvGrpSpPr/>
          <p:nvPr/>
        </p:nvGrpSpPr>
        <p:grpSpPr>
          <a:xfrm>
            <a:off x="0" y="10067"/>
            <a:ext cx="2009775" cy="1743073"/>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4401673" y="375696"/>
            <a:ext cx="2357120" cy="505908"/>
          </a:xfrm>
          <a:prstGeom prst="rect">
            <a:avLst/>
          </a:prstGeom>
        </p:spPr>
        <p:txBody>
          <a:bodyPr vert="horz" wrap="square" lIns="0" tIns="13335" rIns="0" bIns="0" rtlCol="0">
            <a:spAutoFit/>
          </a:bodyPr>
          <a:lstStyle/>
          <a:p>
            <a:pPr marL="12700">
              <a:spcBef>
                <a:spcPts val="130"/>
              </a:spcBef>
              <a:tabLst>
                <a:tab pos="2727960" algn="l"/>
              </a:tabLst>
            </a:pPr>
            <a:r>
              <a:rPr sz="3200" spc="25" dirty="0"/>
              <a:t>AGENDA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4" name="TextBox 23">
            <a:extLst>
              <a:ext uri="{FF2B5EF4-FFF2-40B4-BE49-F238E27FC236}">
                <a16:creationId xmlns:a16="http://schemas.microsoft.com/office/drawing/2014/main" id="{3E06DF38-EFD5-95F9-59EA-FB052CC76AFB}"/>
              </a:ext>
            </a:extLst>
          </p:cNvPr>
          <p:cNvSpPr txBox="1"/>
          <p:nvPr/>
        </p:nvSpPr>
        <p:spPr>
          <a:xfrm>
            <a:off x="495341" y="1779394"/>
            <a:ext cx="8773375" cy="4154984"/>
          </a:xfrm>
          <a:prstGeom prst="rect">
            <a:avLst/>
          </a:prstGeom>
          <a:noFill/>
        </p:spPr>
        <p:txBody>
          <a:bodyPr wrap="square" rtlCol="0">
            <a:spAutoFit/>
          </a:bodyPr>
          <a:lstStyle/>
          <a:p>
            <a:pPr marL="342900" indent="-342900">
              <a:buFont typeface="Arial" panose="020B0604020202020204" pitchFamily="34" charset="0"/>
              <a:buChar char="•"/>
            </a:pPr>
            <a:r>
              <a:rPr lang="en-IN" sz="2400" b="0" i="0" dirty="0">
                <a:solidFill>
                  <a:srgbClr val="0D0D0D"/>
                </a:solidFill>
                <a:effectLst/>
                <a:latin typeface="Söhne"/>
              </a:rPr>
              <a:t>The agenda of the FOODGAN project is to utilize Generative Adversarial Networks (GANs) implemented with deep learning techniques and </a:t>
            </a:r>
            <a:r>
              <a:rPr lang="en-IN" sz="2400" b="0" i="0" dirty="0" err="1">
                <a:solidFill>
                  <a:srgbClr val="0D0D0D"/>
                </a:solidFill>
                <a:effectLst/>
                <a:latin typeface="Söhne"/>
              </a:rPr>
              <a:t>PyTorch</a:t>
            </a:r>
            <a:r>
              <a:rPr lang="en-IN" sz="2400" b="0" i="0" dirty="0">
                <a:solidFill>
                  <a:srgbClr val="0D0D0D"/>
                </a:solidFill>
                <a:effectLst/>
                <a:latin typeface="Söhne"/>
              </a:rPr>
              <a:t> to manipulate art images. </a:t>
            </a:r>
          </a:p>
          <a:p>
            <a:pPr marL="342900" indent="-342900">
              <a:buFont typeface="Arial" panose="020B0604020202020204" pitchFamily="34" charset="0"/>
              <a:buChar char="•"/>
            </a:pPr>
            <a:endParaRPr lang="en-IN" sz="2400" dirty="0">
              <a:solidFill>
                <a:srgbClr val="0D0D0D"/>
              </a:solidFill>
              <a:latin typeface="Söhne"/>
            </a:endParaRPr>
          </a:p>
          <a:p>
            <a:pPr marL="342900" indent="-342900">
              <a:buFont typeface="Arial" panose="020B0604020202020204" pitchFamily="34" charset="0"/>
              <a:buChar char="•"/>
            </a:pPr>
            <a:r>
              <a:rPr lang="en-IN" sz="2400" b="0" i="0" dirty="0">
                <a:solidFill>
                  <a:srgbClr val="0D0D0D"/>
                </a:solidFill>
                <a:effectLst/>
                <a:latin typeface="Söhne"/>
              </a:rPr>
              <a:t>By employing GANs, the project aims to generate new data resembling the statistics of a given training set, particularly focusing on manipulating drawings.</a:t>
            </a:r>
          </a:p>
          <a:p>
            <a:endParaRPr lang="en-IN" sz="2400" b="0" i="0" dirty="0">
              <a:solidFill>
                <a:srgbClr val="0D0D0D"/>
              </a:solidFill>
              <a:effectLst/>
              <a:latin typeface="Söhne"/>
            </a:endParaRPr>
          </a:p>
          <a:p>
            <a:pPr marL="342900" indent="-342900">
              <a:buFont typeface="Arial" panose="020B0604020202020204" pitchFamily="34" charset="0"/>
              <a:buChar char="•"/>
            </a:pPr>
            <a:r>
              <a:rPr lang="en-IN" sz="2400" b="0" i="0" dirty="0">
                <a:solidFill>
                  <a:srgbClr val="0D0D0D"/>
                </a:solidFill>
                <a:effectLst/>
                <a:latin typeface="Söhne"/>
              </a:rPr>
              <a:t>Emphasis is placed on capturing the diverse textures, </a:t>
            </a:r>
            <a:r>
              <a:rPr lang="en-IN" sz="2400" b="0" i="0" dirty="0" err="1">
                <a:solidFill>
                  <a:srgbClr val="0D0D0D"/>
                </a:solidFill>
                <a:effectLst/>
                <a:latin typeface="Söhne"/>
              </a:rPr>
              <a:t>colors</a:t>
            </a:r>
            <a:r>
              <a:rPr lang="en-IN" sz="2400" b="0" i="0" dirty="0">
                <a:solidFill>
                  <a:srgbClr val="0D0D0D"/>
                </a:solidFill>
                <a:effectLst/>
                <a:latin typeface="Söhne"/>
              </a:rPr>
              <a:t>, and compositions characteristic of various food items to ensure the realism of the generated images.</a:t>
            </a:r>
            <a:endParaRPr lang="en-US" sz="2200" dirty="0"/>
          </a:p>
        </p:txBody>
      </p:sp>
      <p:pic>
        <p:nvPicPr>
          <p:cNvPr id="26" name="Picture 25">
            <a:extLst>
              <a:ext uri="{FF2B5EF4-FFF2-40B4-BE49-F238E27FC236}">
                <a16:creationId xmlns:a16="http://schemas.microsoft.com/office/drawing/2014/main" id="{4375DBAA-645E-7CD7-C7EB-5428881533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08363" y="509394"/>
            <a:ext cx="2540000" cy="2540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982200" y="4038599"/>
            <a:ext cx="2276284" cy="2626507"/>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2133600" y="567172"/>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2832538" y="356355"/>
            <a:ext cx="4343400" cy="670696"/>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3200" spc="25" dirty="0"/>
              <a:t>PROBLEM</a:t>
            </a:r>
            <a:r>
              <a:rPr lang="en-US" sz="4250" spc="25" dirty="0"/>
              <a:t> </a:t>
            </a:r>
            <a:r>
              <a:rPr sz="3200" spc="25" dirty="0"/>
              <a:t>STATEMENT</a:t>
            </a: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6644AEE5-D7F0-1122-BEF6-42E42B01B750}"/>
              </a:ext>
            </a:extLst>
          </p:cNvPr>
          <p:cNvSpPr txBox="1"/>
          <p:nvPr/>
        </p:nvSpPr>
        <p:spPr>
          <a:xfrm>
            <a:off x="375648" y="1454664"/>
            <a:ext cx="8819959" cy="4828281"/>
          </a:xfrm>
          <a:prstGeom prst="rect">
            <a:avLst/>
          </a:prstGeom>
          <a:noFill/>
        </p:spPr>
        <p:txBody>
          <a:bodyPr wrap="square" rtlCol="0">
            <a:spAutoFit/>
          </a:bodyPr>
          <a:lstStyle/>
          <a:p>
            <a:pPr marL="342900" indent="-342900">
              <a:buFont typeface="Arial" panose="020B0604020202020204" pitchFamily="34" charset="0"/>
              <a:buChar char="•"/>
            </a:pPr>
            <a:r>
              <a:rPr lang="en-US" sz="2200" dirty="0"/>
              <a:t>The problem addressed by the project is the generation of realistic images of food using GAN technology. This involves creating new food images that resemble the statistics of a given training dataset.</a:t>
            </a:r>
          </a:p>
          <a:p>
            <a:endParaRPr lang="en-US" sz="2200" dirty="0"/>
          </a:p>
          <a:p>
            <a:pPr marL="342900" indent="-342900">
              <a:buFont typeface="Arial" panose="020B0604020202020204" pitchFamily="34" charset="0"/>
              <a:buChar char="•"/>
            </a:pPr>
            <a:r>
              <a:rPr lang="en-US" sz="2200" dirty="0"/>
              <a:t>The problem statement revolves around the scarcity of high-quality, realistic food images across various domains, including food advertising, menu design, and culinary education, due to limitations in availability, cost, and creativity.</a:t>
            </a:r>
          </a:p>
          <a:p>
            <a:endParaRPr lang="en-US" sz="2200" dirty="0"/>
          </a:p>
          <a:p>
            <a:pPr marL="342900" indent="-342900">
              <a:buFont typeface="Arial" panose="020B0604020202020204" pitchFamily="34" charset="0"/>
              <a:buChar char="•"/>
            </a:pPr>
            <a:r>
              <a:rPr lang="en-US" sz="2200" dirty="0"/>
              <a:t>Current methods of obtaining food images through professional photography are often expensive, time-consuming, and may not cater to niche or specialized dishes. Additionally, artists, designers, and content creators face creative constraints when visualizing food, requiring customized images that may not be readily accessible.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601200" y="4191000"/>
            <a:ext cx="2438400" cy="2510923"/>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72E8316B-4CB8-EF3B-3F3B-07AFD3673383}"/>
              </a:ext>
            </a:extLst>
          </p:cNvPr>
          <p:cNvSpPr txBox="1"/>
          <p:nvPr/>
        </p:nvSpPr>
        <p:spPr>
          <a:xfrm>
            <a:off x="362194" y="1215637"/>
            <a:ext cx="8819959" cy="4832092"/>
          </a:xfrm>
          <a:prstGeom prst="rect">
            <a:avLst/>
          </a:prstGeom>
          <a:noFill/>
        </p:spPr>
        <p:txBody>
          <a:bodyPr wrap="square" rtlCol="0">
            <a:spAutoFit/>
          </a:bodyPr>
          <a:lstStyle/>
          <a:p>
            <a:pPr marL="342900" indent="-457200">
              <a:buFont typeface="Arial" panose="020B0604020202020204" pitchFamily="34" charset="0"/>
              <a:buChar char="•"/>
            </a:pPr>
            <a:r>
              <a:rPr lang="en-IN" sz="2200" b="1" dirty="0"/>
              <a:t>Process of leveraging Generative Adversarial Networks (GANs) to manipulate images of food : </a:t>
            </a:r>
          </a:p>
          <a:p>
            <a:pPr indent="-457200"/>
            <a:endParaRPr lang="en-IN" sz="2200" b="1" dirty="0"/>
          </a:p>
          <a:p>
            <a:pPr marL="457200" indent="-457200">
              <a:buFont typeface="+mj-lt"/>
              <a:buAutoNum type="arabicPeriod"/>
            </a:pPr>
            <a:r>
              <a:rPr lang="en-IN" sz="2200" dirty="0"/>
              <a:t>Initially, a dataset of food images is acquired and </a:t>
            </a:r>
            <a:r>
              <a:rPr lang="en-IN" sz="2200" dirty="0" err="1"/>
              <a:t>preprocessed</a:t>
            </a:r>
            <a:r>
              <a:rPr lang="en-IN" sz="2200" dirty="0"/>
              <a:t> to ensure uniformity and suitability for training.</a:t>
            </a:r>
          </a:p>
          <a:p>
            <a:pPr marL="457200" indent="-457200">
              <a:buFont typeface="+mj-lt"/>
              <a:buAutoNum type="arabicPeriod"/>
            </a:pPr>
            <a:endParaRPr lang="en-IN" sz="2200" dirty="0"/>
          </a:p>
          <a:p>
            <a:pPr marL="457200" indent="-457200">
              <a:buFont typeface="+mj-lt"/>
              <a:buAutoNum type="arabicPeriod"/>
            </a:pPr>
            <a:r>
              <a:rPr lang="en-IN" sz="2200" dirty="0"/>
              <a:t>Following this, the GAN model architecture is developed, comprising a discriminator and generator network designed to generate realistic food images.</a:t>
            </a:r>
          </a:p>
          <a:p>
            <a:pPr marL="457200" indent="-457200">
              <a:buFont typeface="+mj-lt"/>
              <a:buAutoNum type="arabicPeriod"/>
            </a:pPr>
            <a:endParaRPr lang="en-IN" sz="2200" dirty="0"/>
          </a:p>
          <a:p>
            <a:pPr marL="457200" indent="-457200">
              <a:buFont typeface="+mj-lt"/>
              <a:buAutoNum type="arabicPeriod"/>
            </a:pPr>
            <a:r>
              <a:rPr lang="en-IN" sz="2200" dirty="0"/>
              <a:t>Through iterative training, the model learns to generate images that closely resemble those in the training dataset, with the discriminator simultaneously improving its ability to distinguish between real and generated images.</a:t>
            </a:r>
            <a:endParaRPr lang="en-US" sz="2200" dirty="0"/>
          </a:p>
        </p:txBody>
      </p:sp>
      <p:sp>
        <p:nvSpPr>
          <p:cNvPr id="14" name="object 7">
            <a:extLst>
              <a:ext uri="{FF2B5EF4-FFF2-40B4-BE49-F238E27FC236}">
                <a16:creationId xmlns:a16="http://schemas.microsoft.com/office/drawing/2014/main" id="{D32C9494-77FB-E853-9709-B96A923E22C7}"/>
              </a:ext>
            </a:extLst>
          </p:cNvPr>
          <p:cNvSpPr txBox="1">
            <a:spLocks noGrp="1"/>
          </p:cNvSpPr>
          <p:nvPr>
            <p:ph type="title"/>
          </p:nvPr>
        </p:nvSpPr>
        <p:spPr>
          <a:xfrm>
            <a:off x="2743200" y="432639"/>
            <a:ext cx="7010400" cy="509114"/>
          </a:xfrm>
          <a:prstGeom prst="rect">
            <a:avLst/>
          </a:prstGeom>
        </p:spPr>
        <p:txBody>
          <a:bodyPr vert="horz" wrap="square" lIns="0" tIns="16510" rIns="0" bIns="0" rtlCol="0">
            <a:spAutoFit/>
          </a:bodyPr>
          <a:lstStyle/>
          <a:p>
            <a:pPr marL="12700">
              <a:spcBef>
                <a:spcPts val="130"/>
              </a:spcBef>
              <a:tabLst>
                <a:tab pos="2642870" algn="l"/>
              </a:tabLst>
            </a:pPr>
            <a:r>
              <a:rPr sz="3200" spc="25" dirty="0"/>
              <a:t>PROJECT</a:t>
            </a:r>
            <a:r>
              <a:rPr lang="en-US" sz="3200" spc="25" dirty="0"/>
              <a:t> </a:t>
            </a:r>
            <a:r>
              <a:rPr sz="3200" spc="25" dirty="0"/>
              <a:t>OVERVIEW</a:t>
            </a:r>
            <a:r>
              <a:rPr lang="en-US" sz="3200" spc="25" dirty="0"/>
              <a:t> </a:t>
            </a:r>
            <a:endParaRPr sz="3200" spc="25" dirty="0"/>
          </a:p>
        </p:txBody>
      </p:sp>
      <p:sp>
        <p:nvSpPr>
          <p:cNvPr id="15" name="object 6">
            <a:extLst>
              <a:ext uri="{FF2B5EF4-FFF2-40B4-BE49-F238E27FC236}">
                <a16:creationId xmlns:a16="http://schemas.microsoft.com/office/drawing/2014/main" id="{94646972-F0D1-B388-6B61-6A100952D9D5}"/>
              </a:ext>
            </a:extLst>
          </p:cNvPr>
          <p:cNvSpPr/>
          <p:nvPr/>
        </p:nvSpPr>
        <p:spPr>
          <a:xfrm>
            <a:off x="2209800" y="501015"/>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601200" y="4191000"/>
            <a:ext cx="2438400" cy="2510923"/>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sp>
        <p:nvSpPr>
          <p:cNvPr id="11" name="TextBox 10">
            <a:extLst>
              <a:ext uri="{FF2B5EF4-FFF2-40B4-BE49-F238E27FC236}">
                <a16:creationId xmlns:a16="http://schemas.microsoft.com/office/drawing/2014/main" id="{72E8316B-4CB8-EF3B-3F3B-07AFD3673383}"/>
              </a:ext>
            </a:extLst>
          </p:cNvPr>
          <p:cNvSpPr txBox="1"/>
          <p:nvPr/>
        </p:nvSpPr>
        <p:spPr>
          <a:xfrm>
            <a:off x="375648" y="1454664"/>
            <a:ext cx="8819959" cy="3477875"/>
          </a:xfrm>
          <a:prstGeom prst="rect">
            <a:avLst/>
          </a:prstGeom>
          <a:noFill/>
        </p:spPr>
        <p:txBody>
          <a:bodyPr wrap="square" rtlCol="0">
            <a:spAutoFit/>
          </a:bodyPr>
          <a:lstStyle/>
          <a:p>
            <a:pPr marL="457200" indent="-457200">
              <a:buFont typeface="+mj-lt"/>
              <a:buAutoNum type="arabicPeriod" startAt="4"/>
            </a:pPr>
            <a:r>
              <a:rPr lang="en-IN" sz="2200" dirty="0"/>
              <a:t>The trained GAN model undergoes evaluation to assess its performance qualitatively and quantitatively, ensuring the generated images are realistic and of high quality.</a:t>
            </a:r>
          </a:p>
          <a:p>
            <a:pPr marL="457200" indent="-457200">
              <a:buFont typeface="+mj-lt"/>
              <a:buAutoNum type="arabicPeriod" startAt="4"/>
            </a:pPr>
            <a:endParaRPr lang="en-IN" sz="2200" dirty="0"/>
          </a:p>
          <a:p>
            <a:pPr marL="457200" indent="-457200">
              <a:buFont typeface="+mj-lt"/>
              <a:buAutoNum type="arabicPeriod" startAt="4"/>
            </a:pPr>
            <a:r>
              <a:rPr lang="en-IN" sz="2200" dirty="0"/>
              <a:t>Further fine-tuning and optimization may be applied based on evaluation results to enhance the model's performance.</a:t>
            </a:r>
          </a:p>
          <a:p>
            <a:pPr marL="457200" indent="-457200">
              <a:buFont typeface="+mj-lt"/>
              <a:buAutoNum type="arabicPeriod" startAt="4"/>
            </a:pPr>
            <a:endParaRPr lang="en-IN" sz="2200" dirty="0"/>
          </a:p>
          <a:p>
            <a:pPr marL="457200" indent="-457200">
              <a:buFont typeface="+mj-lt"/>
              <a:buAutoNum type="arabicPeriod" startAt="4"/>
            </a:pPr>
            <a:r>
              <a:rPr lang="en-IN" sz="2200" dirty="0"/>
              <a:t>Upon successful training and evaluation, the GAN model is deployed for practical applications such as generating new food images for various purposes. </a:t>
            </a:r>
            <a:endParaRPr lang="en-US" sz="2200" dirty="0"/>
          </a:p>
        </p:txBody>
      </p:sp>
      <p:sp>
        <p:nvSpPr>
          <p:cNvPr id="14" name="object 7">
            <a:extLst>
              <a:ext uri="{FF2B5EF4-FFF2-40B4-BE49-F238E27FC236}">
                <a16:creationId xmlns:a16="http://schemas.microsoft.com/office/drawing/2014/main" id="{5AF73ABD-04F8-421D-CABE-3FEDF951FD6F}"/>
              </a:ext>
            </a:extLst>
          </p:cNvPr>
          <p:cNvSpPr txBox="1">
            <a:spLocks noGrp="1"/>
          </p:cNvSpPr>
          <p:nvPr>
            <p:ph type="title"/>
          </p:nvPr>
        </p:nvSpPr>
        <p:spPr>
          <a:xfrm>
            <a:off x="2743200" y="432639"/>
            <a:ext cx="7010400" cy="509114"/>
          </a:xfrm>
          <a:prstGeom prst="rect">
            <a:avLst/>
          </a:prstGeom>
        </p:spPr>
        <p:txBody>
          <a:bodyPr vert="horz" wrap="square" lIns="0" tIns="16510" rIns="0" bIns="0" rtlCol="0">
            <a:spAutoFit/>
          </a:bodyPr>
          <a:lstStyle/>
          <a:p>
            <a:pPr marL="12700">
              <a:spcBef>
                <a:spcPts val="130"/>
              </a:spcBef>
              <a:tabLst>
                <a:tab pos="2642870" algn="l"/>
              </a:tabLst>
            </a:pPr>
            <a:r>
              <a:rPr sz="3200" spc="25" dirty="0"/>
              <a:t>PROJECT</a:t>
            </a:r>
            <a:r>
              <a:rPr lang="en-US" sz="3200" spc="25" dirty="0"/>
              <a:t> </a:t>
            </a:r>
            <a:r>
              <a:rPr sz="3200" spc="25" dirty="0"/>
              <a:t>OVERVIEW</a:t>
            </a:r>
            <a:r>
              <a:rPr lang="en-US" sz="3200" spc="25" dirty="0"/>
              <a:t> - CONT</a:t>
            </a:r>
            <a:endParaRPr sz="3200" spc="25" dirty="0"/>
          </a:p>
        </p:txBody>
      </p:sp>
      <p:sp>
        <p:nvSpPr>
          <p:cNvPr id="15" name="object 6">
            <a:extLst>
              <a:ext uri="{FF2B5EF4-FFF2-40B4-BE49-F238E27FC236}">
                <a16:creationId xmlns:a16="http://schemas.microsoft.com/office/drawing/2014/main" id="{8AB13C3C-87D4-0961-B290-E7DE9FEBE16D}"/>
              </a:ext>
            </a:extLst>
          </p:cNvPr>
          <p:cNvSpPr/>
          <p:nvPr/>
        </p:nvSpPr>
        <p:spPr>
          <a:xfrm>
            <a:off x="2209800" y="501015"/>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Tree>
    <p:extLst>
      <p:ext uri="{BB962C8B-B14F-4D97-AF65-F5344CB8AC3E}">
        <p14:creationId xmlns:p14="http://schemas.microsoft.com/office/powerpoint/2010/main" val="4155751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2819400" y="200881"/>
            <a:ext cx="5486400" cy="509114"/>
          </a:xfrm>
          <a:prstGeom prst="rect">
            <a:avLst/>
          </a:prstGeom>
        </p:spPr>
        <p:txBody>
          <a:bodyPr vert="horz" wrap="square" lIns="0" tIns="16510" rIns="0" bIns="0" rtlCol="0">
            <a:spAutoFit/>
          </a:bodyPr>
          <a:lstStyle/>
          <a:p>
            <a:pPr marL="12700">
              <a:lnSpc>
                <a:spcPct val="100000"/>
              </a:lnSpc>
              <a:spcBef>
                <a:spcPts val="130"/>
              </a:spcBef>
            </a:pPr>
            <a:r>
              <a:rPr sz="3200" spc="25" dirty="0"/>
              <a:t>WHO</a:t>
            </a:r>
            <a:r>
              <a:rPr sz="3200" spc="-235" dirty="0"/>
              <a:t> </a:t>
            </a:r>
            <a:r>
              <a:rPr sz="3200" spc="25" dirty="0"/>
              <a:t>ARE</a:t>
            </a:r>
            <a:r>
              <a:rPr sz="3200" spc="-35" dirty="0"/>
              <a:t> </a:t>
            </a:r>
            <a:r>
              <a:rPr sz="3200" spc="25" dirty="0"/>
              <a:t>THE</a:t>
            </a:r>
            <a:r>
              <a:rPr sz="3200" spc="-35" dirty="0"/>
              <a:t> </a:t>
            </a:r>
            <a:r>
              <a:rPr sz="3200" spc="25" dirty="0"/>
              <a:t>END</a:t>
            </a:r>
            <a:r>
              <a:rPr sz="3200" spc="-45" dirty="0"/>
              <a:t> </a:t>
            </a:r>
            <a:r>
              <a:rPr sz="3200" spc="25" dirty="0"/>
              <a:t>USERS</a:t>
            </a:r>
            <a:r>
              <a:rPr sz="3200" spc="5" dirty="0"/>
              <a:t>?</a:t>
            </a:r>
            <a:endParaRPr sz="3200"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9" name="TextBox 8">
            <a:extLst>
              <a:ext uri="{FF2B5EF4-FFF2-40B4-BE49-F238E27FC236}">
                <a16:creationId xmlns:a16="http://schemas.microsoft.com/office/drawing/2014/main" id="{8F61F1AA-8E62-2DF3-B8AF-23DE097AEA91}"/>
              </a:ext>
            </a:extLst>
          </p:cNvPr>
          <p:cNvSpPr txBox="1"/>
          <p:nvPr/>
        </p:nvSpPr>
        <p:spPr>
          <a:xfrm>
            <a:off x="304800" y="685780"/>
            <a:ext cx="9144000" cy="5678478"/>
          </a:xfrm>
          <a:prstGeom prst="rect">
            <a:avLst/>
          </a:prstGeom>
          <a:noFill/>
        </p:spPr>
        <p:txBody>
          <a:bodyPr wrap="square" rtlCol="0">
            <a:spAutoFit/>
          </a:bodyPr>
          <a:lstStyle/>
          <a:p>
            <a:pPr marL="457200" indent="-457200">
              <a:lnSpc>
                <a:spcPct val="200000"/>
              </a:lnSpc>
              <a:buFont typeface="+mj-lt"/>
              <a:buAutoNum type="arabicPeriod"/>
            </a:pPr>
            <a:r>
              <a:rPr lang="en-US" sz="2200" b="1" dirty="0"/>
              <a:t>Food Advertisers and Marketers</a:t>
            </a:r>
            <a:r>
              <a:rPr lang="en-US" sz="2200" dirty="0"/>
              <a:t>:</a:t>
            </a:r>
          </a:p>
          <a:p>
            <a:pPr marL="914400" lvl="1" indent="-457200">
              <a:buFont typeface="Arial" panose="020B0604020202020204" pitchFamily="34" charset="0"/>
              <a:buChar char="•"/>
            </a:pPr>
            <a:r>
              <a:rPr lang="en-US" sz="2200" dirty="0"/>
              <a:t>Utilize generated food images for advertising campaigns and marketing promotions.</a:t>
            </a:r>
          </a:p>
          <a:p>
            <a:pPr marL="914400" lvl="1" indent="-457200">
              <a:buFont typeface="Arial" panose="020B0604020202020204" pitchFamily="34" charset="0"/>
              <a:buChar char="•"/>
            </a:pPr>
            <a:r>
              <a:rPr lang="en-US" sz="2200" dirty="0"/>
              <a:t>Enhance visual appeal of advertisements and social media content.</a:t>
            </a:r>
          </a:p>
          <a:p>
            <a:pPr marL="914400" lvl="1" indent="-457200">
              <a:buFont typeface="Arial" panose="020B0604020202020204" pitchFamily="34" charset="0"/>
              <a:buChar char="•"/>
            </a:pPr>
            <a:r>
              <a:rPr lang="en-US" sz="2200" dirty="0"/>
              <a:t>Attract customers and promote products effectively.</a:t>
            </a:r>
          </a:p>
          <a:p>
            <a:pPr marL="457200" indent="-457200">
              <a:lnSpc>
                <a:spcPct val="200000"/>
              </a:lnSpc>
              <a:buFont typeface="+mj-lt"/>
              <a:buAutoNum type="arabicPeriod"/>
            </a:pPr>
            <a:r>
              <a:rPr lang="en-US" sz="2200" b="1" dirty="0"/>
              <a:t>Menu Designers and Restaurant Owners</a:t>
            </a:r>
            <a:r>
              <a:rPr lang="en-US" sz="2200" dirty="0"/>
              <a:t>:</a:t>
            </a:r>
          </a:p>
          <a:p>
            <a:pPr marL="914400" lvl="1" indent="-457200">
              <a:lnSpc>
                <a:spcPct val="150000"/>
              </a:lnSpc>
              <a:buFont typeface="Arial" panose="020B0604020202020204" pitchFamily="34" charset="0"/>
              <a:buChar char="•"/>
            </a:pPr>
            <a:r>
              <a:rPr lang="en-US" sz="2200" dirty="0"/>
              <a:t>Incorporate realistic food images into menus to enhance visual appeal.</a:t>
            </a:r>
          </a:p>
          <a:p>
            <a:pPr marL="914400" lvl="1" indent="-457200">
              <a:buFont typeface="Arial" panose="020B0604020202020204" pitchFamily="34" charset="0"/>
              <a:buChar char="•"/>
            </a:pPr>
            <a:r>
              <a:rPr lang="en-US" sz="2200" dirty="0"/>
              <a:t>Increase sales by enticing customers to try different menu items.</a:t>
            </a:r>
          </a:p>
          <a:p>
            <a:pPr marL="457200" indent="-457200">
              <a:lnSpc>
                <a:spcPct val="200000"/>
              </a:lnSpc>
              <a:buFont typeface="+mj-lt"/>
              <a:buAutoNum type="arabicPeriod"/>
            </a:pPr>
            <a:r>
              <a:rPr lang="en-US" sz="2200" b="1" dirty="0"/>
              <a:t>Culinary Educators and Students:</a:t>
            </a:r>
          </a:p>
          <a:p>
            <a:pPr marL="914400" lvl="1" indent="-457200">
              <a:buFont typeface="Arial" panose="020B0604020202020204" pitchFamily="34" charset="0"/>
              <a:buChar char="•"/>
            </a:pPr>
            <a:r>
              <a:rPr lang="en-US" sz="2200" dirty="0"/>
              <a:t>Use generated images for educational purposes in culinary schools and training programs.</a:t>
            </a:r>
          </a:p>
          <a:p>
            <a:pPr marL="914400" lvl="1" indent="-457200">
              <a:buFont typeface="Arial" panose="020B0604020202020204" pitchFamily="34" charset="0"/>
              <a:buChar char="•"/>
            </a:pPr>
            <a:r>
              <a:rPr lang="en-US" sz="2200" dirty="0"/>
              <a:t>Enhance learning and understanding of culinary techniques and food presentation.</a:t>
            </a:r>
          </a:p>
        </p:txBody>
      </p:sp>
      <p:sp>
        <p:nvSpPr>
          <p:cNvPr id="10" name="object 6">
            <a:extLst>
              <a:ext uri="{FF2B5EF4-FFF2-40B4-BE49-F238E27FC236}">
                <a16:creationId xmlns:a16="http://schemas.microsoft.com/office/drawing/2014/main" id="{C05C7163-99AB-16E0-03C5-87D7C5BBD6ED}"/>
              </a:ext>
            </a:extLst>
          </p:cNvPr>
          <p:cNvSpPr/>
          <p:nvPr/>
        </p:nvSpPr>
        <p:spPr>
          <a:xfrm>
            <a:off x="2209800" y="298036"/>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2819400" y="200881"/>
            <a:ext cx="6705600" cy="509114"/>
          </a:xfrm>
          <a:prstGeom prst="rect">
            <a:avLst/>
          </a:prstGeom>
        </p:spPr>
        <p:txBody>
          <a:bodyPr vert="horz" wrap="square" lIns="0" tIns="16510" rIns="0" bIns="0" rtlCol="0">
            <a:spAutoFit/>
          </a:bodyPr>
          <a:lstStyle/>
          <a:p>
            <a:pPr marL="12700">
              <a:lnSpc>
                <a:spcPct val="100000"/>
              </a:lnSpc>
              <a:spcBef>
                <a:spcPts val="130"/>
              </a:spcBef>
            </a:pPr>
            <a:r>
              <a:rPr sz="3200" spc="25" dirty="0"/>
              <a:t>WHO</a:t>
            </a:r>
            <a:r>
              <a:rPr sz="3200" spc="-235" dirty="0"/>
              <a:t> </a:t>
            </a:r>
            <a:r>
              <a:rPr sz="3200" spc="-10" dirty="0"/>
              <a:t>AR</a:t>
            </a:r>
            <a:r>
              <a:rPr sz="3200" spc="15" dirty="0"/>
              <a:t>E</a:t>
            </a:r>
            <a:r>
              <a:rPr sz="3200" spc="-35" dirty="0"/>
              <a:t> </a:t>
            </a:r>
            <a:r>
              <a:rPr sz="3200" spc="25" dirty="0"/>
              <a:t>THE</a:t>
            </a:r>
            <a:r>
              <a:rPr sz="3200" spc="-35" dirty="0"/>
              <a:t> </a:t>
            </a:r>
            <a:r>
              <a:rPr sz="3200" spc="25" dirty="0"/>
              <a:t>END</a:t>
            </a:r>
            <a:r>
              <a:rPr sz="3200" spc="-45" dirty="0"/>
              <a:t> </a:t>
            </a:r>
            <a:r>
              <a:rPr sz="3200" spc="25" dirty="0"/>
              <a:t>USERS</a:t>
            </a:r>
            <a:r>
              <a:rPr sz="3200" spc="5" dirty="0"/>
              <a:t>?</a:t>
            </a:r>
            <a:r>
              <a:rPr lang="en-US" sz="3200" spc="5" dirty="0"/>
              <a:t> - </a:t>
            </a:r>
            <a:r>
              <a:rPr lang="en-US" sz="3200" spc="25" dirty="0"/>
              <a:t>CONT</a:t>
            </a:r>
            <a:endParaRPr sz="3200" spc="25"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8</a:t>
            </a:fld>
            <a:endParaRPr spc="10" dirty="0"/>
          </a:p>
        </p:txBody>
      </p:sp>
      <p:sp>
        <p:nvSpPr>
          <p:cNvPr id="9" name="TextBox 8">
            <a:extLst>
              <a:ext uri="{FF2B5EF4-FFF2-40B4-BE49-F238E27FC236}">
                <a16:creationId xmlns:a16="http://schemas.microsoft.com/office/drawing/2014/main" id="{8F61F1AA-8E62-2DF3-B8AF-23DE097AEA91}"/>
              </a:ext>
            </a:extLst>
          </p:cNvPr>
          <p:cNvSpPr txBox="1"/>
          <p:nvPr/>
        </p:nvSpPr>
        <p:spPr>
          <a:xfrm>
            <a:off x="381000" y="908874"/>
            <a:ext cx="9144000" cy="5170646"/>
          </a:xfrm>
          <a:prstGeom prst="rect">
            <a:avLst/>
          </a:prstGeom>
          <a:noFill/>
        </p:spPr>
        <p:txBody>
          <a:bodyPr wrap="square" rtlCol="0">
            <a:spAutoFit/>
          </a:bodyPr>
          <a:lstStyle/>
          <a:p>
            <a:pPr marL="457200" indent="-457200">
              <a:lnSpc>
                <a:spcPct val="200000"/>
              </a:lnSpc>
              <a:buFont typeface="+mj-lt"/>
              <a:buAutoNum type="arabicPeriod" startAt="4"/>
            </a:pPr>
            <a:r>
              <a:rPr lang="en-US" sz="2200" b="1" dirty="0"/>
              <a:t>Artists and Designers</a:t>
            </a:r>
            <a:r>
              <a:rPr lang="en-US" sz="2200" dirty="0"/>
              <a:t>:</a:t>
            </a:r>
          </a:p>
          <a:p>
            <a:pPr marL="914400" lvl="1" indent="-457200">
              <a:buFont typeface="Arial" panose="020B0604020202020204" pitchFamily="34" charset="0"/>
              <a:buChar char="•"/>
            </a:pPr>
            <a:r>
              <a:rPr lang="en-US" sz="2200" dirty="0"/>
              <a:t>Utilize images as inspiration or reference material for artwork, illustrations, and designs.</a:t>
            </a:r>
          </a:p>
          <a:p>
            <a:pPr marL="914400" lvl="1" indent="-457200">
              <a:buFont typeface="Arial" panose="020B0604020202020204" pitchFamily="34" charset="0"/>
              <a:buChar char="•"/>
            </a:pPr>
            <a:r>
              <a:rPr lang="en-US" sz="2200" dirty="0"/>
              <a:t>Incorporate images into digital compositions to create visually striking visuals.</a:t>
            </a:r>
          </a:p>
          <a:p>
            <a:pPr marL="914400" lvl="1" indent="-457200">
              <a:buFont typeface="Arial" panose="020B0604020202020204" pitchFamily="34" charset="0"/>
              <a:buChar char="•"/>
            </a:pPr>
            <a:r>
              <a:rPr lang="en-US" sz="2200" dirty="0"/>
              <a:t>Enhance creative projects with realistic food imagery.</a:t>
            </a:r>
          </a:p>
          <a:p>
            <a:pPr marL="457200" indent="-457200">
              <a:lnSpc>
                <a:spcPct val="200000"/>
              </a:lnSpc>
              <a:buFont typeface="+mj-lt"/>
              <a:buAutoNum type="arabicPeriod" startAt="4"/>
            </a:pPr>
            <a:r>
              <a:rPr lang="en-US" sz="2200" b="1" dirty="0"/>
              <a:t>Researchers and Developers</a:t>
            </a:r>
            <a:r>
              <a:rPr lang="en-US" sz="2200" dirty="0"/>
              <a:t>:</a:t>
            </a:r>
          </a:p>
          <a:p>
            <a:pPr marL="914400" lvl="1" indent="-457200">
              <a:buFont typeface="Arial" panose="020B0604020202020204" pitchFamily="34" charset="0"/>
              <a:buChar char="•"/>
            </a:pPr>
            <a:r>
              <a:rPr lang="en-US" sz="2200" dirty="0"/>
              <a:t>Use generated images for training and testing algorithms in computer vision, machine learning, and artificial intelligence.</a:t>
            </a:r>
          </a:p>
          <a:p>
            <a:pPr marL="914400" lvl="1" indent="-457200">
              <a:buFont typeface="Arial" panose="020B0604020202020204" pitchFamily="34" charset="0"/>
              <a:buChar char="•"/>
            </a:pPr>
            <a:r>
              <a:rPr lang="en-US" sz="2200" dirty="0"/>
              <a:t>Evaluate performance of algorithms and develop new image processing techniques.</a:t>
            </a:r>
          </a:p>
          <a:p>
            <a:pPr marL="914400" lvl="1" indent="-457200">
              <a:buFont typeface="Arial" panose="020B0604020202020204" pitchFamily="34" charset="0"/>
              <a:buChar char="•"/>
            </a:pPr>
            <a:r>
              <a:rPr lang="en-US" sz="2200" dirty="0"/>
              <a:t>Conduct experiments in image generation and manipulation.</a:t>
            </a:r>
          </a:p>
          <a:p>
            <a:pPr marL="457200" indent="-457200">
              <a:buFont typeface="+mj-lt"/>
              <a:buAutoNum type="arabicPeriod" startAt="4"/>
            </a:pPr>
            <a:endParaRPr lang="en-US" sz="2200" dirty="0"/>
          </a:p>
        </p:txBody>
      </p:sp>
      <p:sp>
        <p:nvSpPr>
          <p:cNvPr id="10" name="object 6">
            <a:extLst>
              <a:ext uri="{FF2B5EF4-FFF2-40B4-BE49-F238E27FC236}">
                <a16:creationId xmlns:a16="http://schemas.microsoft.com/office/drawing/2014/main" id="{C05C7163-99AB-16E0-03C5-87D7C5BBD6ED}"/>
              </a:ext>
            </a:extLst>
          </p:cNvPr>
          <p:cNvSpPr/>
          <p:nvPr/>
        </p:nvSpPr>
        <p:spPr>
          <a:xfrm>
            <a:off x="2209800" y="298036"/>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Tree>
    <p:extLst>
      <p:ext uri="{BB962C8B-B14F-4D97-AF65-F5344CB8AC3E}">
        <p14:creationId xmlns:p14="http://schemas.microsoft.com/office/powerpoint/2010/main" val="1724190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519112" y="366171"/>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6" name="object 6"/>
          <p:cNvSpPr txBox="1">
            <a:spLocks noGrp="1"/>
          </p:cNvSpPr>
          <p:nvPr>
            <p:ph type="title"/>
          </p:nvPr>
        </p:nvSpPr>
        <p:spPr>
          <a:xfrm>
            <a:off x="1066800" y="275142"/>
            <a:ext cx="9763125" cy="505908"/>
          </a:xfrm>
          <a:prstGeom prst="rect">
            <a:avLst/>
          </a:prstGeom>
        </p:spPr>
        <p:txBody>
          <a:bodyPr vert="horz" wrap="square" lIns="0" tIns="13335" rIns="0" bIns="0" rtlCol="0">
            <a:spAutoFit/>
          </a:bodyPr>
          <a:lstStyle/>
          <a:p>
            <a:pPr marL="12700">
              <a:spcBef>
                <a:spcPts val="130"/>
              </a:spcBef>
              <a:tabLst>
                <a:tab pos="2642870" algn="l"/>
              </a:tabLst>
            </a:pPr>
            <a:r>
              <a:rPr sz="3200" spc="25" dirty="0"/>
              <a:t>YOUR SOLUTION AND ITS VALUE PROPOSITION</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9</a:t>
            </a:fld>
            <a:endParaRPr spc="10" dirty="0"/>
          </a:p>
        </p:txBody>
      </p:sp>
      <p:sp>
        <p:nvSpPr>
          <p:cNvPr id="10" name="TextBox 9">
            <a:extLst>
              <a:ext uri="{FF2B5EF4-FFF2-40B4-BE49-F238E27FC236}">
                <a16:creationId xmlns:a16="http://schemas.microsoft.com/office/drawing/2014/main" id="{AA0F5EE8-1C64-B925-15AA-CE1B0B19DC73}"/>
              </a:ext>
            </a:extLst>
          </p:cNvPr>
          <p:cNvSpPr txBox="1"/>
          <p:nvPr/>
        </p:nvSpPr>
        <p:spPr>
          <a:xfrm>
            <a:off x="228600" y="1162049"/>
            <a:ext cx="9525000" cy="4832092"/>
          </a:xfrm>
          <a:prstGeom prst="rect">
            <a:avLst/>
          </a:prstGeom>
          <a:noFill/>
        </p:spPr>
        <p:txBody>
          <a:bodyPr wrap="square" rtlCol="0">
            <a:spAutoFit/>
          </a:bodyPr>
          <a:lstStyle/>
          <a:p>
            <a:pPr algn="just"/>
            <a:r>
              <a:rPr lang="en-IN" sz="2200" b="0" i="0" dirty="0">
                <a:solidFill>
                  <a:srgbClr val="0D0D0D"/>
                </a:solidFill>
                <a:effectLst/>
                <a:latin typeface="Söhne"/>
              </a:rPr>
              <a:t>	The project utilizes Generative Adversarial Networks (GANs) in </a:t>
            </a:r>
            <a:r>
              <a:rPr lang="en-IN" sz="2200" b="0" i="0" dirty="0" err="1">
                <a:solidFill>
                  <a:srgbClr val="0D0D0D"/>
                </a:solidFill>
                <a:effectLst/>
                <a:latin typeface="Söhne"/>
              </a:rPr>
              <a:t>PyTorch</a:t>
            </a:r>
            <a:r>
              <a:rPr lang="en-IN" sz="2200" b="0" i="0" dirty="0">
                <a:solidFill>
                  <a:srgbClr val="0D0D0D"/>
                </a:solidFill>
                <a:effectLst/>
                <a:latin typeface="Söhne"/>
              </a:rPr>
              <a:t> to automatically generate realistic images of food. By training a discriminator and generator network, the model learns to produce high-quality images that closely resemble real food items, offering a versatile solution for image generation.</a:t>
            </a:r>
          </a:p>
          <a:p>
            <a:pPr algn="just"/>
            <a:endParaRPr lang="en-IN" sz="2200" b="1" i="0" dirty="0">
              <a:solidFill>
                <a:srgbClr val="0D0D0D"/>
              </a:solidFill>
              <a:effectLst/>
              <a:latin typeface="Söhne"/>
            </a:endParaRPr>
          </a:p>
          <a:p>
            <a:pPr marL="514350" indent="-514350" algn="just">
              <a:buFont typeface="+mj-lt"/>
              <a:buAutoNum type="romanUcPeriod"/>
            </a:pPr>
            <a:r>
              <a:rPr lang="en-IN" sz="2200" b="1" i="0" dirty="0">
                <a:solidFill>
                  <a:srgbClr val="0D0D0D"/>
                </a:solidFill>
                <a:effectLst/>
                <a:latin typeface="Söhne"/>
              </a:rPr>
              <a:t>Efficiency</a:t>
            </a:r>
            <a:r>
              <a:rPr lang="en-IN" sz="2200" b="0" i="0" dirty="0">
                <a:solidFill>
                  <a:srgbClr val="0D0D0D"/>
                </a:solidFill>
                <a:effectLst/>
                <a:latin typeface="Söhne"/>
              </a:rPr>
              <a:t>: Streamlines the process of obtaining visual assets by automating image generation, saving time and effort for users.</a:t>
            </a:r>
          </a:p>
          <a:p>
            <a:pPr marL="514350" indent="-514350" algn="just">
              <a:buFont typeface="+mj-lt"/>
              <a:buAutoNum type="romanUcPeriod"/>
            </a:pPr>
            <a:endParaRPr lang="en-IN" sz="2200" b="0" i="0" dirty="0">
              <a:solidFill>
                <a:srgbClr val="0D0D0D"/>
              </a:solidFill>
              <a:effectLst/>
              <a:latin typeface="Söhne"/>
            </a:endParaRPr>
          </a:p>
          <a:p>
            <a:pPr marL="514350" indent="-514350" algn="just">
              <a:buFont typeface="+mj-lt"/>
              <a:buAutoNum type="romanUcPeriod"/>
            </a:pPr>
            <a:r>
              <a:rPr lang="en-IN" sz="2200" b="1" i="0" dirty="0">
                <a:solidFill>
                  <a:srgbClr val="0D0D0D"/>
                </a:solidFill>
                <a:effectLst/>
                <a:latin typeface="Söhne"/>
              </a:rPr>
              <a:t>Flexibility</a:t>
            </a:r>
            <a:r>
              <a:rPr lang="en-IN" sz="2200" b="0" i="0" dirty="0">
                <a:solidFill>
                  <a:srgbClr val="0D0D0D"/>
                </a:solidFill>
                <a:effectLst/>
                <a:latin typeface="Söhne"/>
              </a:rPr>
              <a:t>: Allows for customization of images to suit specific requirements, offering adaptability across different applications.</a:t>
            </a:r>
          </a:p>
          <a:p>
            <a:pPr marL="514350" indent="-514350" algn="just">
              <a:buFont typeface="+mj-lt"/>
              <a:buAutoNum type="romanUcPeriod"/>
            </a:pPr>
            <a:endParaRPr lang="en-IN" sz="2200" b="0" i="0" dirty="0">
              <a:solidFill>
                <a:srgbClr val="0D0D0D"/>
              </a:solidFill>
              <a:effectLst/>
              <a:latin typeface="Söhne"/>
            </a:endParaRPr>
          </a:p>
          <a:p>
            <a:pPr marL="514350" indent="-514350" algn="just">
              <a:buFont typeface="+mj-lt"/>
              <a:buAutoNum type="romanUcPeriod"/>
            </a:pPr>
            <a:r>
              <a:rPr lang="en-IN" sz="2200" b="1" i="0" dirty="0">
                <a:solidFill>
                  <a:srgbClr val="0D0D0D"/>
                </a:solidFill>
                <a:effectLst/>
                <a:latin typeface="Söhne"/>
              </a:rPr>
              <a:t>Quality</a:t>
            </a:r>
            <a:r>
              <a:rPr lang="en-IN" sz="2200" b="0" i="0" dirty="0">
                <a:solidFill>
                  <a:srgbClr val="0D0D0D"/>
                </a:solidFill>
                <a:effectLst/>
                <a:latin typeface="Söhne"/>
              </a:rPr>
              <a:t>: Ensures high-quality, realistic images that meet the standards of end users across various industries.</a:t>
            </a:r>
          </a:p>
          <a:p>
            <a:pPr algn="just"/>
            <a:endParaRPr lang="en-IN" sz="2200" b="0" i="0" dirty="0">
              <a:solidFill>
                <a:srgbClr val="0D0D0D"/>
              </a:solidFill>
              <a:effectLst/>
              <a:latin typeface="Söhne"/>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218</TotalTime>
  <Words>1071</Words>
  <Application>Microsoft Office PowerPoint</Application>
  <PresentationFormat>Widescreen</PresentationFormat>
  <Paragraphs>110</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Roboto</vt:lpstr>
      <vt:lpstr>Söhne</vt:lpstr>
      <vt:lpstr>Trebuchet MS</vt:lpstr>
      <vt:lpstr>Wingdings</vt:lpstr>
      <vt:lpstr>Office Theme</vt:lpstr>
      <vt:lpstr>PowerPoint Presentation</vt:lpstr>
      <vt:lpstr>PROJECT TITLE</vt:lpstr>
      <vt:lpstr>AGENDA</vt:lpstr>
      <vt:lpstr>PROBLEM STATEMENT</vt:lpstr>
      <vt:lpstr>PROJECT OVERVIEW </vt:lpstr>
      <vt:lpstr>PROJECT OVERVIEW - CONT</vt:lpstr>
      <vt:lpstr>WHO ARE THE END USERS?</vt:lpstr>
      <vt:lpstr>WHO ARE THE END USERS? - CONT</vt:lpstr>
      <vt:lpstr>YOUR SOLUTION AND ITS VALUE PROPOSITION</vt:lpstr>
      <vt:lpstr>THE WOW IN YOUR SOLUTION</vt:lpstr>
      <vt:lpstr>PowerPoint Presentation</vt:lpstr>
      <vt:lpstr>RESULTS</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Student</cp:lastModifiedBy>
  <cp:revision>3</cp:revision>
  <dcterms:created xsi:type="dcterms:W3CDTF">2024-04-04T15:27:22Z</dcterms:created>
  <dcterms:modified xsi:type="dcterms:W3CDTF">2024-04-29T04:29:47Z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2024-04-04T00:00:00Z</vt:filetime>
  </property>
</Properties>
</file>